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1" r:id="rId4"/>
    <p:sldId id="272" r:id="rId5"/>
    <p:sldId id="270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CBD10-0E4E-4A6B-ACB5-AB78129DDC00}" type="datetimeFigureOut">
              <a:rPr lang="fr-FR" smtClean="0"/>
              <a:t>12/03/2013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6AEC9-9C22-4EC3-A1D5-3D6EB783B6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009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324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685743" indent="-263747" defTabSz="914324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054989" indent="-210998" defTabSz="914324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476985" indent="-210998" defTabSz="914324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1898980" indent="-210998" defTabSz="914324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320976" indent="-210998" defTabSz="9143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742971" indent="-210998" defTabSz="9143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164967" indent="-210998" defTabSz="9143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586963" indent="-210998" defTabSz="9143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74E841A-89AD-42E2-A3A9-178C545007D2}" type="slidenum">
              <a:rPr lang="en-GB" sz="1200"/>
              <a:pPr/>
              <a:t>6</a:t>
            </a:fld>
            <a:endParaRPr lang="en-GB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BFFCA-81BB-4418-9507-E4313C87776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12/03/2013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RS%20BIODIVERSITY%20FOUNDATION%20PROJECT.doc" TargetMode="External"/><Relationship Id="rId2" Type="http://schemas.openxmlformats.org/officeDocument/2006/relationships/hyperlink" Target="cameroun%20CHM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ATTRIBUTIONS%20DE%20LA%20SECTION%20DES%20CHM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ETAT%20DES%20LIEUX%20DU%20PROCESSUS%20APA%20AU%20CAMEROUN%20ET%20SES%20RELATIONS%20AVEC%20LE%20CHM%20CAMEROUN%20NTEP.do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28992" cy="1152128"/>
          </a:xfrm>
        </p:spPr>
        <p:txBody>
          <a:bodyPr>
            <a:normAutofit/>
          </a:bodyPr>
          <a:lstStyle/>
          <a:p>
            <a:r>
              <a:rPr lang="fr-FR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RENCONTRE DES PARTENAIRES CHM DE LA BELGIQUE 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Marrakech</a:t>
            </a:r>
            <a:r>
              <a:rPr lang="fr-F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11-14 mars 2013</a:t>
            </a:r>
          </a:p>
        </p:txBody>
      </p:sp>
      <p:sp useBgFill="1"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784976" cy="4896544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DÉVELOPPEMENTS DU CHM NATIONAL DU CAMEROUN DEPUIS LA DERNIÈRE RENCONTRE (</a:t>
            </a:r>
            <a:r>
              <a:rPr lang="fr-FR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avril 2012) </a:t>
            </a:r>
            <a:endParaRPr lang="de-DE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r>
              <a:rPr lang="de-DE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Par Rigobert NTEP, Point </a:t>
            </a:r>
            <a:r>
              <a:rPr lang="de-DE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Focal</a:t>
            </a:r>
            <a:r>
              <a:rPr lang="de-DE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National</a:t>
            </a:r>
            <a:endParaRPr lang="fr-FR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6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50106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ACTIVITÉS MENÉES</a:t>
            </a:r>
            <a:endParaRPr lang="fr-F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8863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"/>
            </a:pP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ANIMATION DU SITE WEB</a:t>
            </a:r>
          </a:p>
          <a:p>
            <a:pPr marL="0" indent="0">
              <a:buNone/>
            </a:pPr>
            <a:r>
              <a:rPr lang="de-DE" sz="4900" dirty="0" smtClean="0"/>
              <a:t>Surtout la rubrique Réunions et événements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file"/>
              </a:rPr>
              <a:t>VOIR</a:t>
            </a:r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"/>
            </a:pP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FONCTIONNEMENT DU COMITÉ DE PILOTAGE et du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secrétariat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technique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CHM</a:t>
            </a:r>
          </a:p>
          <a:p>
            <a:pPr marL="0" indent="0">
              <a:buNone/>
            </a:pPr>
            <a:r>
              <a:rPr lang="de-DE" sz="4900" dirty="0" smtClean="0"/>
              <a:t>Réunions </a:t>
            </a:r>
            <a:r>
              <a:rPr lang="de-DE" sz="4900" dirty="0" err="1" smtClean="0"/>
              <a:t>statutaires</a:t>
            </a:r>
            <a:endParaRPr lang="de-DE" sz="4900" dirty="0" smtClean="0"/>
          </a:p>
          <a:p>
            <a:pPr marL="0" indent="0">
              <a:buNone/>
            </a:pPr>
            <a:r>
              <a:rPr lang="de-DE" sz="4900" dirty="0" smtClean="0"/>
              <a:t>Réunions </a:t>
            </a:r>
            <a:r>
              <a:rPr lang="de-DE" sz="4900" dirty="0" err="1" smtClean="0"/>
              <a:t>sur</a:t>
            </a:r>
            <a:r>
              <a:rPr lang="de-DE" sz="4900" dirty="0" smtClean="0"/>
              <a:t> APA et NBSAP</a:t>
            </a:r>
            <a:endParaRPr lang="de-DE" sz="4900" dirty="0" smtClean="0"/>
          </a:p>
          <a:p>
            <a:pPr>
              <a:buFont typeface="Wingdings" pitchFamily="2" charset="2"/>
              <a:buChar char=""/>
            </a:pP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Accompagnement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l‘agence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d‘exécution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dont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résultats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été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présentés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hier, 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Enviro-protect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l‘occurrence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de-DE" sz="4900" dirty="0" err="1" smtClean="0"/>
              <a:t>Lettres</a:t>
            </a:r>
            <a:r>
              <a:rPr lang="de-DE" sz="4900" dirty="0" smtClean="0"/>
              <a:t> de </a:t>
            </a:r>
            <a:r>
              <a:rPr lang="de-DE" sz="4900" dirty="0" err="1" smtClean="0"/>
              <a:t>recommandation</a:t>
            </a:r>
            <a:r>
              <a:rPr lang="de-DE" sz="4900" dirty="0" smtClean="0"/>
              <a:t> </a:t>
            </a:r>
            <a:r>
              <a:rPr lang="de-DE" sz="4900" dirty="0" err="1" smtClean="0"/>
              <a:t>adressées</a:t>
            </a:r>
            <a:r>
              <a:rPr lang="de-DE" sz="4900" dirty="0" smtClean="0"/>
              <a:t> </a:t>
            </a:r>
            <a:r>
              <a:rPr lang="de-DE" sz="4900" dirty="0" err="1" smtClean="0"/>
              <a:t>aux</a:t>
            </a:r>
            <a:r>
              <a:rPr lang="de-DE" sz="4900" dirty="0" smtClean="0"/>
              <a:t> </a:t>
            </a:r>
            <a:r>
              <a:rPr lang="de-DE" sz="4900" dirty="0" err="1" smtClean="0"/>
              <a:t>destinataires</a:t>
            </a:r>
            <a:r>
              <a:rPr lang="de-DE" sz="4900" dirty="0" smtClean="0"/>
              <a:t> des </a:t>
            </a:r>
            <a:r>
              <a:rPr lang="de-DE" sz="4900" dirty="0" err="1" smtClean="0"/>
              <a:t>questionnaires</a:t>
            </a:r>
            <a:r>
              <a:rPr lang="de-DE" sz="4900" dirty="0" smtClean="0"/>
              <a:t>, </a:t>
            </a:r>
            <a:r>
              <a:rPr lang="de-DE" sz="4900" dirty="0" err="1" smtClean="0"/>
              <a:t>réunions</a:t>
            </a:r>
            <a:r>
              <a:rPr lang="de-DE" sz="4900" dirty="0" smtClean="0"/>
              <a:t> de </a:t>
            </a:r>
            <a:r>
              <a:rPr lang="de-DE" sz="4900" dirty="0" err="1" smtClean="0"/>
              <a:t>cadrage</a:t>
            </a:r>
            <a:r>
              <a:rPr lang="de-DE" sz="4900" dirty="0" smtClean="0"/>
              <a:t>, </a:t>
            </a:r>
            <a:r>
              <a:rPr lang="de-DE" sz="4900" dirty="0" err="1" smtClean="0"/>
              <a:t>mobilisation</a:t>
            </a:r>
            <a:r>
              <a:rPr lang="de-DE" sz="4900" dirty="0" smtClean="0"/>
              <a:t> des </a:t>
            </a:r>
            <a:r>
              <a:rPr lang="de-DE" sz="4900" dirty="0" err="1" smtClean="0"/>
              <a:t>fonds</a:t>
            </a:r>
            <a:r>
              <a:rPr lang="de-DE" sz="4900" dirty="0" smtClean="0"/>
              <a:t> …</a:t>
            </a:r>
          </a:p>
          <a:p>
            <a:pPr>
              <a:buFont typeface="Wingdings" pitchFamily="2" charset="2"/>
              <a:buChar char=""/>
            </a:pP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RÉPONSE À L‘APPEL À PROPOSITIONS DE  JRS FOUNDATION</a:t>
            </a:r>
          </a:p>
          <a:p>
            <a:pPr marL="0" indent="0">
              <a:buNone/>
            </a:pPr>
            <a:r>
              <a:rPr lang="de-DE" dirty="0" smtClean="0">
                <a:hlinkClick r:id="rId3" action="ppaction://hlinkfile"/>
              </a:rPr>
              <a:t>Proposition </a:t>
            </a:r>
            <a:r>
              <a:rPr lang="de-DE" dirty="0" err="1" smtClean="0">
                <a:hlinkClick r:id="rId3" action="ppaction://hlinkfile"/>
              </a:rPr>
              <a:t>infructueuse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26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50106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DIFFICULTÉS RENCONTRÉES</a:t>
            </a:r>
            <a:endParaRPr lang="fr-F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886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de-DE" sz="4900" dirty="0" err="1"/>
              <a:t>Changement</a:t>
            </a:r>
            <a:r>
              <a:rPr lang="de-DE" sz="4900" dirty="0"/>
              <a:t> de poste de </a:t>
            </a:r>
            <a:r>
              <a:rPr lang="de-DE" sz="4900" dirty="0" err="1"/>
              <a:t>travail</a:t>
            </a:r>
            <a:r>
              <a:rPr lang="de-DE" sz="4900" dirty="0"/>
              <a:t> de </a:t>
            </a:r>
            <a:r>
              <a:rPr lang="de-DE" sz="4900" dirty="0" err="1"/>
              <a:t>certains</a:t>
            </a:r>
            <a:r>
              <a:rPr lang="de-DE" sz="4900" dirty="0"/>
              <a:t> </a:t>
            </a:r>
            <a:r>
              <a:rPr lang="de-DE" sz="4900" dirty="0" err="1"/>
              <a:t>membres</a:t>
            </a:r>
            <a:r>
              <a:rPr lang="de-DE" sz="4900" dirty="0"/>
              <a:t> du </a:t>
            </a:r>
            <a:r>
              <a:rPr lang="de-DE" sz="4900" dirty="0" err="1"/>
              <a:t>comité</a:t>
            </a:r>
            <a:r>
              <a:rPr lang="de-DE" sz="4900" dirty="0"/>
              <a:t> </a:t>
            </a:r>
            <a:r>
              <a:rPr lang="de-DE" sz="4900" dirty="0" err="1"/>
              <a:t>désignés</a:t>
            </a:r>
            <a:r>
              <a:rPr lang="de-DE" sz="4900" dirty="0"/>
              <a:t> es </a:t>
            </a:r>
            <a:r>
              <a:rPr lang="de-DE" sz="4900" dirty="0" err="1"/>
              <a:t>qualité</a:t>
            </a:r>
            <a:r>
              <a:rPr lang="de-DE" sz="4900" dirty="0"/>
              <a:t> (WWF, </a:t>
            </a:r>
            <a:r>
              <a:rPr lang="de-DE" sz="4900" dirty="0" err="1"/>
              <a:t>Enviro-Protect</a:t>
            </a:r>
            <a:r>
              <a:rPr lang="de-DE" sz="4900" dirty="0"/>
              <a:t> et MINFOF)</a:t>
            </a:r>
          </a:p>
          <a:p>
            <a:pPr marL="0" indent="0">
              <a:buNone/>
            </a:pPr>
            <a:r>
              <a:rPr lang="de-DE" sz="4900" dirty="0" err="1"/>
              <a:t>Pas</a:t>
            </a:r>
            <a:r>
              <a:rPr lang="de-DE" sz="4900" dirty="0"/>
              <a:t> de </a:t>
            </a:r>
            <a:r>
              <a:rPr lang="de-DE" sz="4900" dirty="0" err="1"/>
              <a:t>personnel</a:t>
            </a:r>
            <a:r>
              <a:rPr lang="de-DE" sz="4900" dirty="0"/>
              <a:t> </a:t>
            </a:r>
            <a:r>
              <a:rPr lang="de-DE" sz="4900" dirty="0" err="1"/>
              <a:t>dédié</a:t>
            </a:r>
            <a:r>
              <a:rPr lang="de-DE" sz="4900" dirty="0"/>
              <a:t> au </a:t>
            </a:r>
            <a:r>
              <a:rPr lang="de-DE" sz="4900" dirty="0" err="1"/>
              <a:t>travail</a:t>
            </a:r>
            <a:r>
              <a:rPr lang="de-DE" sz="4900" dirty="0"/>
              <a:t> du CHM</a:t>
            </a:r>
          </a:p>
          <a:p>
            <a:pPr marL="0" indent="0">
              <a:buNone/>
            </a:pPr>
            <a:r>
              <a:rPr lang="de-DE" sz="4900" dirty="0" err="1"/>
              <a:t>Modicité</a:t>
            </a:r>
            <a:r>
              <a:rPr lang="de-DE" sz="4900" dirty="0"/>
              <a:t> des </a:t>
            </a:r>
            <a:r>
              <a:rPr lang="de-DE" sz="4900" dirty="0" err="1"/>
              <a:t>moyens</a:t>
            </a:r>
            <a:r>
              <a:rPr lang="de-DE" sz="4900" dirty="0"/>
              <a:t> ne </a:t>
            </a:r>
            <a:r>
              <a:rPr lang="de-DE" sz="4900" dirty="0" err="1"/>
              <a:t>permettant</a:t>
            </a:r>
            <a:r>
              <a:rPr lang="de-DE" sz="4900" dirty="0"/>
              <a:t> </a:t>
            </a:r>
            <a:r>
              <a:rPr lang="de-DE" sz="4900" dirty="0" err="1"/>
              <a:t>pas</a:t>
            </a:r>
            <a:r>
              <a:rPr lang="de-DE" sz="4900" dirty="0"/>
              <a:t> </a:t>
            </a:r>
            <a:r>
              <a:rPr lang="de-DE" sz="4900" dirty="0" err="1"/>
              <a:t>d‘entreprendre</a:t>
            </a:r>
            <a:r>
              <a:rPr lang="de-DE" sz="4900" dirty="0"/>
              <a:t> la </a:t>
            </a:r>
            <a:r>
              <a:rPr lang="de-DE" sz="4900" dirty="0" err="1"/>
              <a:t>collecte</a:t>
            </a:r>
            <a:r>
              <a:rPr lang="de-DE" sz="4900" dirty="0"/>
              <a:t> des </a:t>
            </a:r>
            <a:r>
              <a:rPr lang="de-DE" sz="4900" dirty="0" err="1"/>
              <a:t>données</a:t>
            </a:r>
            <a:r>
              <a:rPr lang="de-DE" sz="4900" dirty="0"/>
              <a:t> , </a:t>
            </a:r>
            <a:r>
              <a:rPr lang="de-DE" sz="4900" dirty="0" err="1"/>
              <a:t>d‘où</a:t>
            </a:r>
            <a:r>
              <a:rPr lang="de-DE" sz="4900" dirty="0"/>
              <a:t> la tentative en </a:t>
            </a:r>
            <a:r>
              <a:rPr lang="de-DE" sz="4900" dirty="0" err="1"/>
              <a:t>direction</a:t>
            </a:r>
            <a:r>
              <a:rPr lang="de-DE" sz="4900" dirty="0"/>
              <a:t> de JRS </a:t>
            </a:r>
            <a:r>
              <a:rPr lang="de-DE" sz="4900" dirty="0" err="1" smtClean="0"/>
              <a:t>foundation</a:t>
            </a:r>
            <a:r>
              <a:rPr lang="de-DE" sz="4900" dirty="0" smtClean="0"/>
              <a:t>.</a:t>
            </a:r>
            <a:endParaRPr lang="de-DE" sz="4900" dirty="0"/>
          </a:p>
          <a:p>
            <a:pPr marL="0" indent="0">
              <a:buNone/>
            </a:pPr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995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50106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PERSPECTIVES</a:t>
            </a:r>
            <a:endParaRPr lang="fr-F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886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sz="4900" dirty="0" err="1" smtClean="0"/>
              <a:t>Planification</a:t>
            </a:r>
            <a:r>
              <a:rPr lang="de-DE" sz="4900" dirty="0" smtClean="0"/>
              <a:t> </a:t>
            </a:r>
            <a:r>
              <a:rPr lang="de-DE" sz="4900" dirty="0"/>
              <a:t>des </a:t>
            </a:r>
            <a:r>
              <a:rPr lang="de-DE" sz="4900" dirty="0" err="1"/>
              <a:t>activités</a:t>
            </a:r>
            <a:r>
              <a:rPr lang="de-DE" sz="4900" dirty="0"/>
              <a:t> en </a:t>
            </a:r>
            <a:r>
              <a:rPr lang="de-DE" sz="4900" dirty="0" err="1"/>
              <a:t>s‘appuyant</a:t>
            </a:r>
            <a:r>
              <a:rPr lang="de-DE" sz="4900" dirty="0"/>
              <a:t> </a:t>
            </a:r>
            <a:r>
              <a:rPr lang="de-DE" sz="4900" dirty="0" err="1"/>
              <a:t>sur</a:t>
            </a:r>
            <a:r>
              <a:rPr lang="de-DE" sz="4900" dirty="0"/>
              <a:t> la </a:t>
            </a:r>
            <a:r>
              <a:rPr lang="de-DE" sz="4900" dirty="0" err="1"/>
              <a:t>stratégie</a:t>
            </a:r>
            <a:r>
              <a:rPr lang="de-DE" sz="4900" dirty="0"/>
              <a:t> CHM, les </a:t>
            </a:r>
            <a:r>
              <a:rPr lang="de-DE" sz="4900" dirty="0" err="1"/>
              <a:t>idées</a:t>
            </a:r>
            <a:r>
              <a:rPr lang="de-DE" sz="4900" dirty="0"/>
              <a:t> </a:t>
            </a:r>
            <a:r>
              <a:rPr lang="de-DE" sz="4900" dirty="0" err="1"/>
              <a:t>retenues</a:t>
            </a:r>
            <a:r>
              <a:rPr lang="de-DE" sz="4900" dirty="0"/>
              <a:t> </a:t>
            </a:r>
            <a:r>
              <a:rPr lang="de-DE" sz="4900" dirty="0" err="1"/>
              <a:t>dans</a:t>
            </a:r>
            <a:r>
              <a:rPr lang="de-DE" sz="4900" dirty="0"/>
              <a:t> </a:t>
            </a:r>
            <a:r>
              <a:rPr lang="de-DE" sz="4900" dirty="0" err="1"/>
              <a:t>l‘étude</a:t>
            </a:r>
            <a:r>
              <a:rPr lang="de-DE" sz="4900" dirty="0"/>
              <a:t> </a:t>
            </a:r>
            <a:r>
              <a:rPr lang="de-DE" sz="4900" dirty="0" err="1"/>
              <a:t>référence</a:t>
            </a:r>
            <a:r>
              <a:rPr lang="de-DE" sz="4900" dirty="0"/>
              <a:t> et </a:t>
            </a:r>
            <a:r>
              <a:rPr lang="de-DE" sz="4900" dirty="0" err="1"/>
              <a:t>lors</a:t>
            </a:r>
            <a:r>
              <a:rPr lang="de-DE" sz="4900" dirty="0"/>
              <a:t> de la </a:t>
            </a:r>
            <a:r>
              <a:rPr lang="de-DE" sz="4900" dirty="0" err="1"/>
              <a:t>révision</a:t>
            </a:r>
            <a:r>
              <a:rPr lang="de-DE" sz="4900" dirty="0"/>
              <a:t> du NBSAP, </a:t>
            </a:r>
            <a:r>
              <a:rPr lang="de-DE" sz="4900" dirty="0" err="1"/>
              <a:t>ainsi</a:t>
            </a:r>
            <a:r>
              <a:rPr lang="de-DE" sz="4900" dirty="0"/>
              <a:t> </a:t>
            </a:r>
            <a:r>
              <a:rPr lang="de-DE" sz="4900" dirty="0" err="1"/>
              <a:t>que</a:t>
            </a:r>
            <a:r>
              <a:rPr lang="de-DE" sz="4900" dirty="0"/>
              <a:t> les </a:t>
            </a:r>
            <a:r>
              <a:rPr lang="de-DE" sz="4900" dirty="0" err="1"/>
              <a:t>orientation</a:t>
            </a:r>
            <a:r>
              <a:rPr lang="de-DE" sz="4900" dirty="0"/>
              <a:t> s du </a:t>
            </a:r>
            <a:r>
              <a:rPr lang="de-DE" sz="4900" dirty="0" err="1"/>
              <a:t>présent</a:t>
            </a:r>
            <a:r>
              <a:rPr lang="de-DE" sz="4900" dirty="0"/>
              <a:t> </a:t>
            </a:r>
            <a:r>
              <a:rPr lang="de-DE" sz="4900" dirty="0" err="1"/>
              <a:t>atelier</a:t>
            </a:r>
            <a:endParaRPr lang="de-DE" sz="4900" dirty="0"/>
          </a:p>
          <a:p>
            <a:pPr marL="0" indent="0">
              <a:buNone/>
            </a:pPr>
            <a:r>
              <a:rPr lang="de-DE" sz="4900" dirty="0" err="1"/>
              <a:t>Accompagnement</a:t>
            </a:r>
            <a:r>
              <a:rPr lang="de-DE" sz="4900" dirty="0"/>
              <a:t> du </a:t>
            </a:r>
            <a:r>
              <a:rPr lang="de-DE" sz="4900" dirty="0" err="1"/>
              <a:t>chef</a:t>
            </a:r>
            <a:r>
              <a:rPr lang="de-DE" sz="4900" dirty="0"/>
              <a:t> de la </a:t>
            </a:r>
            <a:r>
              <a:rPr lang="de-DE" sz="4900" dirty="0" err="1">
                <a:hlinkClick r:id="rId2" action="ppaction://hlinkfile"/>
              </a:rPr>
              <a:t>section</a:t>
            </a:r>
            <a:r>
              <a:rPr lang="de-DE" sz="4900" dirty="0">
                <a:hlinkClick r:id="rId2" action="ppaction://hlinkfile"/>
              </a:rPr>
              <a:t> des </a:t>
            </a:r>
            <a:r>
              <a:rPr lang="de-DE" sz="4900" dirty="0" err="1">
                <a:hlinkClick r:id="rId2" action="ppaction://hlinkfile"/>
              </a:rPr>
              <a:t>centres</a:t>
            </a:r>
            <a:r>
              <a:rPr lang="de-DE" sz="4900" dirty="0">
                <a:hlinkClick r:id="rId2" action="ppaction://hlinkfile"/>
              </a:rPr>
              <a:t> </a:t>
            </a:r>
            <a:r>
              <a:rPr lang="de-DE" sz="4900" dirty="0" err="1">
                <a:hlinkClick r:id="rId2" action="ppaction://hlinkfile"/>
              </a:rPr>
              <a:t>d‘échange</a:t>
            </a:r>
            <a:r>
              <a:rPr lang="de-DE" sz="4900" dirty="0">
                <a:hlinkClick r:id="rId2" action="ppaction://hlinkfile"/>
              </a:rPr>
              <a:t> </a:t>
            </a:r>
            <a:r>
              <a:rPr lang="de-DE" sz="4900" dirty="0" err="1">
                <a:hlinkClick r:id="rId2" action="ppaction://hlinkfile"/>
              </a:rPr>
              <a:t>d‘information</a:t>
            </a:r>
            <a:r>
              <a:rPr lang="de-DE" sz="4900" dirty="0">
                <a:hlinkClick r:id="rId2" action="ppaction://hlinkfile"/>
              </a:rPr>
              <a:t>.</a:t>
            </a:r>
            <a:endParaRPr lang="de-DE" sz="4900" dirty="0"/>
          </a:p>
          <a:p>
            <a:pPr marL="0" indent="0">
              <a:buNone/>
            </a:pPr>
            <a:endParaRPr lang="de-DE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"/>
            </a:pP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MOT SUR L’</a:t>
            </a:r>
            <a:r>
              <a:rPr lang="fr-F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</a:t>
            </a: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TAT </a:t>
            </a:r>
            <a:r>
              <a:rPr lang="fr-F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LIEUX DU PROCESSUS APA AU CAMEROUN ET SES RELATIONS AVEC LE CHM CAMEROUN</a:t>
            </a:r>
            <a:endParaRPr lang="de-DE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72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778098"/>
          </a:xfrm>
        </p:spPr>
        <p:txBody>
          <a:bodyPr>
            <a:normAutofit fontScale="90000"/>
          </a:bodyPr>
          <a:lstStyle/>
          <a:p>
            <a:r>
              <a:rPr lang="fr-FR" sz="2700" b="1" dirty="0" smtClean="0"/>
              <a:t/>
            </a:r>
            <a:br>
              <a:rPr lang="fr-FR" sz="2700" b="1" dirty="0" smtClean="0"/>
            </a:br>
            <a:r>
              <a:rPr lang="fr-FR" sz="2700" b="1" dirty="0" smtClean="0"/>
              <a:t/>
            </a:r>
            <a:br>
              <a:rPr lang="fr-FR" sz="2700" b="1" dirty="0" smtClean="0"/>
            </a:br>
            <a:r>
              <a:rPr lang="fr-FR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 </a:t>
            </a:r>
            <a:r>
              <a:rPr lang="fr-FR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LIEUX DU PROCESSUS APA AU CAMEROUN ET SES RELATIONS AVEC LE CHM CAMEROUN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hlinkClick r:id="rId2" action="ppaction://hlinkfile"/>
              </a:rPr>
              <a:t>VOIR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752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838200" y="1600200"/>
            <a:ext cx="8001000" cy="0"/>
          </a:xfrm>
          <a:prstGeom prst="line">
            <a:avLst/>
          </a:prstGeom>
          <a:noFill/>
          <a:ln w="76200" cmpd="tri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 rot="5400000">
            <a:off x="-2323306" y="3247232"/>
            <a:ext cx="6400800" cy="36671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800" dirty="0" smtClean="0">
                <a:latin typeface="Arial" charset="0"/>
              </a:rPr>
              <a:t>CONVENTION ON BIOLOGICAL DIVERSITY</a:t>
            </a:r>
            <a:endParaRPr lang="en-GB" dirty="0"/>
          </a:p>
        </p:txBody>
      </p:sp>
      <p:sp>
        <p:nvSpPr>
          <p:cNvPr id="333829" name="Rectangle 5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7435850" cy="1150938"/>
          </a:xfrm>
          <a:effectLst>
            <a:outerShdw dist="53882" dir="2700000" algn="ctr" rotWithShape="0">
              <a:srgbClr val="5F5F5F"/>
            </a:outerShdw>
          </a:effectLst>
        </p:spPr>
        <p:txBody>
          <a:bodyPr/>
          <a:lstStyle/>
          <a:p>
            <a:pPr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Arial Black" pitchFamily="34" charset="0"/>
              </a:rPr>
              <a:t>CLEARING HOUSE MECHANISM (CHM) OF THE CBD</a:t>
            </a:r>
            <a:endParaRPr lang="en-GB" sz="2000" b="1" dirty="0" smtClean="0">
              <a:latin typeface="Arial Black" pitchFamily="34" charset="0"/>
            </a:endParaRPr>
          </a:p>
        </p:txBody>
      </p:sp>
      <p:sp>
        <p:nvSpPr>
          <p:cNvPr id="333830" name="Rectangle 6"/>
          <p:cNvSpPr>
            <a:spLocks noGrp="1" noChangeArrowheads="1"/>
          </p:cNvSpPr>
          <p:nvPr>
            <p:ph type="body" sz="half" idx="1"/>
          </p:nvPr>
        </p:nvSpPr>
        <p:spPr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>
              <a:buFontTx/>
              <a:buNone/>
              <a:defRPr/>
            </a:pPr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</a:p>
          <a:p>
            <a:pPr>
              <a:buFontTx/>
              <a:buNone/>
              <a:defRPr/>
            </a:pPr>
            <a:endParaRPr lang="en-GB" sz="2800" dirty="0" smtClean="0">
              <a:solidFill>
                <a:schemeClr val="bg1"/>
              </a:solidFill>
              <a:latin typeface="Arial" charset="0"/>
            </a:endParaRPr>
          </a:p>
          <a:p>
            <a:pPr>
              <a:buFontTx/>
              <a:buNone/>
              <a:defRPr/>
            </a:pPr>
            <a:r>
              <a:rPr lang="en-GB" sz="2800" dirty="0" smtClean="0">
                <a:solidFill>
                  <a:schemeClr val="bg1"/>
                </a:solidFill>
                <a:latin typeface="Arial" charset="0"/>
              </a:rPr>
              <a:t>      </a:t>
            </a:r>
            <a:r>
              <a:rPr lang="en-GB" sz="2800" b="1" dirty="0" smtClean="0">
                <a:solidFill>
                  <a:schemeClr val="bg1"/>
                </a:solidFill>
                <a:latin typeface="Arial" charset="0"/>
              </a:rPr>
              <a:t>Thank you for your attention !</a:t>
            </a:r>
            <a:endParaRPr lang="en-GB" sz="1600" dirty="0" smtClean="0">
              <a:solidFill>
                <a:schemeClr val="bg1"/>
              </a:solidFill>
              <a:latin typeface="Arial" charset="0"/>
            </a:endParaRPr>
          </a:p>
          <a:p>
            <a:pPr algn="ctr">
              <a:buFontTx/>
              <a:buNone/>
              <a:defRPr/>
            </a:pPr>
            <a:endParaRPr lang="en-GB" sz="1600" dirty="0" smtClean="0">
              <a:solidFill>
                <a:schemeClr val="bg1"/>
              </a:solidFill>
              <a:latin typeface="Arial" charset="0"/>
            </a:endParaRPr>
          </a:p>
          <a:p>
            <a:pPr algn="ctr">
              <a:buFontTx/>
              <a:buNone/>
              <a:defRPr/>
            </a:pPr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12725" y="1031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17525" y="20224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/>
          </a:p>
        </p:txBody>
      </p:sp>
      <p:pic>
        <p:nvPicPr>
          <p:cNvPr id="20491" name="Image 1" descr="log-chm-new-sp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70856" cy="164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571" y="1484784"/>
            <a:ext cx="5069925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99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30" grpId="0" autoUpdateAnimBg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244</Words>
  <Application>Microsoft Office PowerPoint</Application>
  <PresentationFormat>Affichage à l'écran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RENCONTRE DES PARTENAIRES CHM DE LA BELGIQUE Marrakech, 11-14 mars 2013</vt:lpstr>
      <vt:lpstr>ACTIVITÉS MENÉES</vt:lpstr>
      <vt:lpstr>DIFFICULTÉS RENCONTRÉES</vt:lpstr>
      <vt:lpstr>PERSPECTIVES</vt:lpstr>
      <vt:lpstr>  ETAT DES LIEUX DU PROCESSUS APA AU CAMEROUN ET SES RELATIONS AVEC LE CHM CAMEROUN </vt:lpstr>
      <vt:lpstr>CLEARING HOUSE MECHANISM (CHM) OF THE CBD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NTEP</dc:creator>
  <cp:lastModifiedBy>NTEP</cp:lastModifiedBy>
  <cp:revision>44</cp:revision>
  <dcterms:created xsi:type="dcterms:W3CDTF">2013-03-10T20:50:14Z</dcterms:created>
  <dcterms:modified xsi:type="dcterms:W3CDTF">2013-03-12T07:22:36Z</dcterms:modified>
</cp:coreProperties>
</file>